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BenchNine"/>
      <p:regular r:id="rId39"/>
      <p:bold r:id="rId40"/>
    </p:embeddedFont>
    <p:embeddedFont>
      <p:font typeface="Josefi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29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nchNine-bold.fntdata"/><Relationship Id="rId20" Type="http://schemas.openxmlformats.org/officeDocument/2006/relationships/slide" Target="slides/slide15.xml"/><Relationship Id="rId42" Type="http://schemas.openxmlformats.org/officeDocument/2006/relationships/font" Target="fonts/JosefinSans-bold.fntdata"/><Relationship Id="rId41" Type="http://schemas.openxmlformats.org/officeDocument/2006/relationships/font" Target="fonts/JosefinSans-regular.fntdata"/><Relationship Id="rId22" Type="http://schemas.openxmlformats.org/officeDocument/2006/relationships/slide" Target="slides/slide17.xml"/><Relationship Id="rId44" Type="http://schemas.openxmlformats.org/officeDocument/2006/relationships/font" Target="fonts/Josefi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Josefi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BenchNine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d37875b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d37875b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4bd576a84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4bd576a84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4bd576a84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4bd576a84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4bd576a84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4bd576a84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4bd576a8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4bd576a8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4bd576a84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4bd576a84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4bd576a84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4bd576a84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4bd576a84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4bd576a84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4bd576a84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4bd576a84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4bd576a84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4bd576a84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4bd576a84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4bd576a84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d37875b5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d37875b5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4bd576a84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4bd576a84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4bd576a84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4bd576a84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4bd576a84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4bd576a84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5f6c2d9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5f6c2d9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4bd576a84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4bd576a84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4bd576a84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24bd576a84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4bd576a84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4bd576a84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4bd576a84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24bd576a84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dd08c548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dd08c548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e211b4ac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e211b4ac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4bd576a84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4bd576a8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4bd576a84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4bd576a84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1b92996e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1b92996e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4bd576a84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4bd576a84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4bd576a84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4bd576a84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4bd576a84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4bd576a84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4bd576a84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4bd576a84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09968" y="0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35716" y="1862938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042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20000" y="1683965"/>
            <a:ext cx="5045700" cy="23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205575" y="3547225"/>
            <a:ext cx="2215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hasCustomPrompt="1" type="title"/>
          </p:nvPr>
        </p:nvSpPr>
        <p:spPr>
          <a:xfrm>
            <a:off x="723075" y="1820250"/>
            <a:ext cx="5248200" cy="10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723126" y="2757150"/>
            <a:ext cx="52482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2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720000" y="1233175"/>
            <a:ext cx="44613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720000" y="2872425"/>
            <a:ext cx="4828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3456150" y="3172325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1933200" y="2030225"/>
            <a:ext cx="5277600" cy="12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0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560825" y="15874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355900" y="1874500"/>
            <a:ext cx="2003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4784275" y="158740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6"/>
          <p:cNvSpPr txBox="1"/>
          <p:nvPr>
            <p:ph idx="3" type="subTitle"/>
          </p:nvPr>
        </p:nvSpPr>
        <p:spPr>
          <a:xfrm>
            <a:off x="4784275" y="1874500"/>
            <a:ext cx="1917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3" name="Google Shape;93;p16"/>
          <p:cNvSpPr txBox="1"/>
          <p:nvPr>
            <p:ph idx="4" type="title"/>
          </p:nvPr>
        </p:nvSpPr>
        <p:spPr>
          <a:xfrm>
            <a:off x="4784275" y="31101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6"/>
          <p:cNvSpPr txBox="1"/>
          <p:nvPr>
            <p:ph idx="5" type="subTitle"/>
          </p:nvPr>
        </p:nvSpPr>
        <p:spPr>
          <a:xfrm>
            <a:off x="4784275" y="3397225"/>
            <a:ext cx="1917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5" name="Google Shape;95;p16"/>
          <p:cNvSpPr txBox="1"/>
          <p:nvPr>
            <p:ph idx="6" type="title"/>
          </p:nvPr>
        </p:nvSpPr>
        <p:spPr>
          <a:xfrm>
            <a:off x="1560900" y="311015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6"/>
          <p:cNvSpPr txBox="1"/>
          <p:nvPr>
            <p:ph idx="7" type="subTitle"/>
          </p:nvPr>
        </p:nvSpPr>
        <p:spPr>
          <a:xfrm>
            <a:off x="2355900" y="3397225"/>
            <a:ext cx="2003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7" name="Google Shape;97;p16"/>
          <p:cNvSpPr txBox="1"/>
          <p:nvPr>
            <p:ph hasCustomPrompt="1" idx="8" type="title"/>
          </p:nvPr>
        </p:nvSpPr>
        <p:spPr>
          <a:xfrm>
            <a:off x="717604" y="1363904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/>
          <p:nvPr>
            <p:ph hasCustomPrompt="1" idx="9" type="title"/>
          </p:nvPr>
        </p:nvSpPr>
        <p:spPr>
          <a:xfrm>
            <a:off x="7393940" y="1363904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6"/>
          <p:cNvSpPr txBox="1"/>
          <p:nvPr>
            <p:ph hasCustomPrompt="1" idx="13" type="title"/>
          </p:nvPr>
        </p:nvSpPr>
        <p:spPr>
          <a:xfrm>
            <a:off x="717604" y="2885223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/>
          <p:nvPr>
            <p:ph hasCustomPrompt="1" idx="14" type="title"/>
          </p:nvPr>
        </p:nvSpPr>
        <p:spPr>
          <a:xfrm>
            <a:off x="7393940" y="2885223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1_1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101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852625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3" name="Google Shape;113;p18"/>
          <p:cNvSpPr txBox="1"/>
          <p:nvPr>
            <p:ph idx="2" type="title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4" name="Google Shape;114;p18"/>
          <p:cNvSpPr txBox="1"/>
          <p:nvPr>
            <p:ph idx="3" type="subTitle"/>
          </p:nvPr>
        </p:nvSpPr>
        <p:spPr>
          <a:xfrm>
            <a:off x="3490925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4" type="title"/>
          </p:nvPr>
        </p:nvSpPr>
        <p:spPr>
          <a:xfrm>
            <a:off x="628987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8"/>
          <p:cNvSpPr txBox="1"/>
          <p:nvPr>
            <p:ph idx="5" type="subTitle"/>
          </p:nvPr>
        </p:nvSpPr>
        <p:spPr>
          <a:xfrm>
            <a:off x="6129225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6" type="title"/>
          </p:nvPr>
        </p:nvSpPr>
        <p:spPr>
          <a:xfrm>
            <a:off x="720000" y="1003925"/>
            <a:ext cx="6928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BLANK_1_1_1_1_2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885425" y="1232241"/>
            <a:ext cx="4529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5505725" y="2714541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BLANK_1_1_1_1_2_1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2521825" y="1449300"/>
            <a:ext cx="41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2656250" y="2931600"/>
            <a:ext cx="38316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5573475" y="1621225"/>
            <a:ext cx="2847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634100" y="2571750"/>
            <a:ext cx="37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4592775" y="1376337"/>
            <a:ext cx="3828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subTitle"/>
          </p:nvPr>
        </p:nvSpPr>
        <p:spPr>
          <a:xfrm>
            <a:off x="4592775" y="2572131"/>
            <a:ext cx="3828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3" name="Google Shape;133;p21"/>
          <p:cNvSpPr txBox="1"/>
          <p:nvPr>
            <p:ph idx="3" type="subTitle"/>
          </p:nvPr>
        </p:nvSpPr>
        <p:spPr>
          <a:xfrm>
            <a:off x="4592775" y="3769662"/>
            <a:ext cx="3828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4" name="Google Shape;134;p21"/>
          <p:cNvSpPr txBox="1"/>
          <p:nvPr>
            <p:ph hasCustomPrompt="1" type="title"/>
          </p:nvPr>
        </p:nvSpPr>
        <p:spPr>
          <a:xfrm>
            <a:off x="4592775" y="791737"/>
            <a:ext cx="3828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5" name="Google Shape;135;p21"/>
          <p:cNvSpPr txBox="1"/>
          <p:nvPr>
            <p:ph hasCustomPrompt="1" idx="4" type="title"/>
          </p:nvPr>
        </p:nvSpPr>
        <p:spPr>
          <a:xfrm>
            <a:off x="4592775" y="2003410"/>
            <a:ext cx="3828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hasCustomPrompt="1" idx="5" type="title"/>
          </p:nvPr>
        </p:nvSpPr>
        <p:spPr>
          <a:xfrm>
            <a:off x="4592775" y="3199210"/>
            <a:ext cx="3828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1170501" y="19593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913025" y="2407775"/>
            <a:ext cx="2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3" name="Google Shape;143;p22"/>
          <p:cNvSpPr txBox="1"/>
          <p:nvPr>
            <p:ph idx="2" type="title"/>
          </p:nvPr>
        </p:nvSpPr>
        <p:spPr>
          <a:xfrm>
            <a:off x="6131126" y="19593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3" type="subTitle"/>
          </p:nvPr>
        </p:nvSpPr>
        <p:spPr>
          <a:xfrm>
            <a:off x="5934350" y="2407775"/>
            <a:ext cx="223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5" name="Google Shape;145;p22"/>
          <p:cNvSpPr txBox="1"/>
          <p:nvPr>
            <p:ph idx="4" type="title"/>
          </p:nvPr>
        </p:nvSpPr>
        <p:spPr>
          <a:xfrm>
            <a:off x="3652288" y="302238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5" type="subTitle"/>
          </p:nvPr>
        </p:nvSpPr>
        <p:spPr>
          <a:xfrm>
            <a:off x="3394017" y="3470825"/>
            <a:ext cx="2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idx="6" type="title"/>
          </p:nvPr>
        </p:nvSpPr>
        <p:spPr>
          <a:xfrm>
            <a:off x="3651738" y="19593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7" type="subTitle"/>
          </p:nvPr>
        </p:nvSpPr>
        <p:spPr>
          <a:xfrm>
            <a:off x="3394338" y="2407775"/>
            <a:ext cx="2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9" name="Google Shape;149;p22"/>
          <p:cNvSpPr txBox="1"/>
          <p:nvPr>
            <p:ph idx="8" type="title"/>
          </p:nvPr>
        </p:nvSpPr>
        <p:spPr>
          <a:xfrm>
            <a:off x="1169738" y="302238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9" type="subTitle"/>
          </p:nvPr>
        </p:nvSpPr>
        <p:spPr>
          <a:xfrm>
            <a:off x="912225" y="3470825"/>
            <a:ext cx="2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51" name="Google Shape;151;p22"/>
          <p:cNvSpPr txBox="1"/>
          <p:nvPr>
            <p:ph idx="13" type="title"/>
          </p:nvPr>
        </p:nvSpPr>
        <p:spPr>
          <a:xfrm>
            <a:off x="6329600" y="3022388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14" type="subTitle"/>
          </p:nvPr>
        </p:nvSpPr>
        <p:spPr>
          <a:xfrm>
            <a:off x="5875671" y="3470825"/>
            <a:ext cx="2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53" name="Google Shape;153;p22"/>
          <p:cNvSpPr txBox="1"/>
          <p:nvPr>
            <p:ph idx="15"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type="ctrTitle"/>
          </p:nvPr>
        </p:nvSpPr>
        <p:spPr>
          <a:xfrm>
            <a:off x="630353" y="1623275"/>
            <a:ext cx="38520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5459625" y="1690025"/>
            <a:ext cx="29610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" name="Google Shape;160;p23"/>
          <p:cNvSpPr txBox="1"/>
          <p:nvPr/>
        </p:nvSpPr>
        <p:spPr>
          <a:xfrm>
            <a:off x="5109350" y="3272825"/>
            <a:ext cx="3311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2709968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535704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720000" y="445025"/>
            <a:ext cx="77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20000" y="1152475"/>
            <a:ext cx="7701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0293B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2698631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720000" y="445025"/>
            <a:ext cx="77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0000" y="1152475"/>
            <a:ext cx="7701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bel"/>
              <a:buChar char="●"/>
              <a:defRPr sz="12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075150" y="3250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19415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4848600" y="3250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57150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2139925" y="1712225"/>
            <a:ext cx="48642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-9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4375725" y="8631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720000" y="2201675"/>
            <a:ext cx="75186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b="1" sz="2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●"/>
              <a:def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○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■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●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○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■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●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Char char="○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li"/>
              <a:buChar char="■"/>
              <a:defRPr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figma.com/file/oCOuGJZPxVFXkWoMFWCuvR/CS377E?type=design&amp;node-id=512-8692&amp;t=p0guF3OUOD5hRAqr-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IskvRsZR5QBc3FDfkF3DyniksQuoG1d73ZQel29CK3I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igma.com/file/oCOuGJZPxVFXkWoMFWCuvR/CS377E?type=design&amp;node-id=352-8109&amp;t=p0guF3OUOD5hRAqr-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ctrTitle"/>
          </p:nvPr>
        </p:nvSpPr>
        <p:spPr>
          <a:xfrm>
            <a:off x="720000" y="1607775"/>
            <a:ext cx="7827300" cy="31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 Med</a:t>
            </a:r>
            <a:r>
              <a:rPr lang="en"/>
              <a:t>-fi Prototype 2 &amp; Usability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Team Mango - nurturEd</a:t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May 17, 2023</a:t>
            </a:r>
            <a:endParaRPr b="0" sz="2300"/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720000" y="540000"/>
            <a:ext cx="2074500" cy="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CS 337E: Design for Global Grand Challenges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2139925" y="1712225"/>
            <a:ext cx="48642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Study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/>
        </p:nvSpPr>
        <p:spPr>
          <a:xfrm>
            <a:off x="420250" y="1669650"/>
            <a:ext cx="806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282275" y="568600"/>
            <a:ext cx="66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Participants</a:t>
            </a:r>
            <a:endParaRPr sz="3500"/>
          </a:p>
        </p:txBody>
      </p:sp>
      <p:sp>
        <p:nvSpPr>
          <p:cNvPr id="258" name="Google Shape;258;p36"/>
          <p:cNvSpPr/>
          <p:nvPr/>
        </p:nvSpPr>
        <p:spPr>
          <a:xfrm>
            <a:off x="4877550" y="3333987"/>
            <a:ext cx="971400" cy="971400"/>
          </a:xfrm>
          <a:prstGeom prst="roundRect">
            <a:avLst>
              <a:gd fmla="val 16667" name="adj"/>
            </a:avLst>
          </a:prstGeom>
          <a:solidFill>
            <a:schemeClr val="lt1">
              <a:alpha val="51340"/>
            </a:scheme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3295047" y="1781750"/>
            <a:ext cx="971400" cy="971400"/>
          </a:xfrm>
          <a:prstGeom prst="roundRect">
            <a:avLst>
              <a:gd fmla="val 16667" name="adj"/>
            </a:avLst>
          </a:prstGeom>
          <a:solidFill>
            <a:schemeClr val="lt1">
              <a:alpha val="51340"/>
            </a:scheme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6258600" y="1981100"/>
            <a:ext cx="16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Homeschooling mother of 2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(Zoom)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6258600" y="3134625"/>
            <a:ext cx="16284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Homeschooling expert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(BlueJeans)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1460925" y="3533325"/>
            <a:ext cx="15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Homeschooling mother of 2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(Zoom)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1257000" y="1981100"/>
            <a:ext cx="16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Homeschooling mother of 2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(Zoom)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925" y="1781750"/>
            <a:ext cx="915651" cy="915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425" y="3361850"/>
            <a:ext cx="915651" cy="915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6" name="Google Shape;266;p36"/>
          <p:cNvSpPr/>
          <p:nvPr/>
        </p:nvSpPr>
        <p:spPr>
          <a:xfrm>
            <a:off x="4877547" y="1781750"/>
            <a:ext cx="971400" cy="971400"/>
          </a:xfrm>
          <a:prstGeom prst="roundRect">
            <a:avLst>
              <a:gd fmla="val 16667" name="adj"/>
            </a:avLst>
          </a:prstGeom>
          <a:solidFill>
            <a:schemeClr val="lt1">
              <a:alpha val="51340"/>
            </a:scheme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425" y="1781750"/>
            <a:ext cx="915651" cy="915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36"/>
          <p:cNvSpPr/>
          <p:nvPr/>
        </p:nvSpPr>
        <p:spPr>
          <a:xfrm>
            <a:off x="3295047" y="3346575"/>
            <a:ext cx="971400" cy="971400"/>
          </a:xfrm>
          <a:prstGeom prst="roundRect">
            <a:avLst>
              <a:gd fmla="val 16667" name="adj"/>
            </a:avLst>
          </a:prstGeom>
          <a:solidFill>
            <a:schemeClr val="lt1">
              <a:alpha val="51340"/>
            </a:scheme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925" y="3346575"/>
            <a:ext cx="915651" cy="915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420250" y="1136250"/>
            <a:ext cx="8068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UI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UX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 interest in functionality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Tasks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Explore tip of the day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Record a lesson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 lesson report &amp; interact with AI agent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7"/>
          <p:cNvSpPr txBox="1"/>
          <p:nvPr>
            <p:ph type="title"/>
          </p:nvPr>
        </p:nvSpPr>
        <p:spPr>
          <a:xfrm>
            <a:off x="295725" y="499425"/>
            <a:ext cx="66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Study</a:t>
            </a:r>
            <a:endParaRPr sz="3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420250" y="1669650"/>
            <a:ext cx="80682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Experience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8"/>
          <p:cNvSpPr txBox="1"/>
          <p:nvPr>
            <p:ph type="title"/>
          </p:nvPr>
        </p:nvSpPr>
        <p:spPr>
          <a:xfrm>
            <a:off x="282275" y="568600"/>
            <a:ext cx="66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Results</a:t>
            </a:r>
            <a:endParaRPr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206075" y="111400"/>
            <a:ext cx="66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User Interface Results</a:t>
            </a:r>
            <a:endParaRPr sz="3500"/>
          </a:p>
        </p:txBody>
      </p:sp>
      <p:sp>
        <p:nvSpPr>
          <p:cNvPr id="287" name="Google Shape;287;p39"/>
          <p:cNvSpPr txBox="1"/>
          <p:nvPr/>
        </p:nvSpPr>
        <p:spPr>
          <a:xfrm>
            <a:off x="73950" y="4514475"/>
            <a:ext cx="375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Interactive elements too small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4724400" y="4384850"/>
            <a:ext cx="410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 too small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Home page microphone confusing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6956050" y="1106488"/>
            <a:ext cx="195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“I’m old, so the font is small.” - P1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38" y="928075"/>
            <a:ext cx="3387123" cy="35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2652063" y="1072850"/>
            <a:ext cx="3120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1586075" y="2339250"/>
            <a:ext cx="1305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4">
            <a:alphaModFix/>
          </a:blip>
          <a:srcRect b="2070" l="0" r="0" t="2935"/>
          <a:stretch/>
        </p:blipFill>
        <p:spPr>
          <a:xfrm>
            <a:off x="4840100" y="721438"/>
            <a:ext cx="1786525" cy="36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/>
          <p:nvPr/>
        </p:nvSpPr>
        <p:spPr>
          <a:xfrm>
            <a:off x="4945125" y="2740525"/>
            <a:ext cx="2208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6350" y="1418986"/>
            <a:ext cx="406475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/>
        </p:nvSpPr>
        <p:spPr>
          <a:xfrm>
            <a:off x="420250" y="1669650"/>
            <a:ext cx="7557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Confusion about recording privacy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“Who gets to see this when it gets uploaded?” - P2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of 4 participants confused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Wanted voice modality for AI agent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“Oh my gosh, I’ve got to write this out!” - P1</a:t>
            </a:r>
            <a:endParaRPr sz="1600"/>
          </a:p>
        </p:txBody>
      </p:sp>
      <p:sp>
        <p:nvSpPr>
          <p:cNvPr id="301" name="Google Shape;301;p40"/>
          <p:cNvSpPr txBox="1"/>
          <p:nvPr>
            <p:ph type="title"/>
          </p:nvPr>
        </p:nvSpPr>
        <p:spPr>
          <a:xfrm>
            <a:off x="282275" y="568600"/>
            <a:ext cx="66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User Experience Results</a:t>
            </a:r>
            <a:endParaRPr sz="3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/>
        </p:nvSpPr>
        <p:spPr>
          <a:xfrm>
            <a:off x="420250" y="1669650"/>
            <a:ext cx="8068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agent not easily accessible in reports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Need general chat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Differentiate content and methodology suggestions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“If you think of [homeschooling] families [without external support], this is the perfect solution if you include methodology.” - P4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1"/>
          <p:cNvSpPr txBox="1"/>
          <p:nvPr>
            <p:ph type="title"/>
          </p:nvPr>
        </p:nvSpPr>
        <p:spPr>
          <a:xfrm>
            <a:off x="282275" y="568600"/>
            <a:ext cx="66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Functionality Results</a:t>
            </a:r>
            <a:endParaRPr sz="3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2139925" y="1712225"/>
            <a:ext cx="48642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Link to Figma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/>
        </p:nvSpPr>
        <p:spPr>
          <a:xfrm>
            <a:off x="420250" y="1669650"/>
            <a:ext cx="8068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Report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Agent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Reports List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Tip of the Day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Recording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282275" y="568600"/>
            <a:ext cx="457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</a:t>
            </a:r>
            <a:endParaRPr sz="3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/>
        </p:nvSpPr>
        <p:spPr>
          <a:xfrm>
            <a:off x="420250" y="1669650"/>
            <a:ext cx="806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4"/>
          <p:cNvSpPr txBox="1"/>
          <p:nvPr>
            <p:ph type="title"/>
          </p:nvPr>
        </p:nvSpPr>
        <p:spPr>
          <a:xfrm>
            <a:off x="129875" y="187600"/>
            <a:ext cx="792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2: </a:t>
            </a:r>
            <a:r>
              <a:rPr lang="en" sz="3500"/>
              <a:t>Lesson Report</a:t>
            </a:r>
            <a:endParaRPr sz="3500"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25" y="1299250"/>
            <a:ext cx="3996774" cy="27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 txBox="1"/>
          <p:nvPr/>
        </p:nvSpPr>
        <p:spPr>
          <a:xfrm>
            <a:off x="1385338" y="42321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327" name="Google Shape;327;p44"/>
          <p:cNvSpPr txBox="1"/>
          <p:nvPr/>
        </p:nvSpPr>
        <p:spPr>
          <a:xfrm>
            <a:off x="6347963" y="4308300"/>
            <a:ext cx="10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13" y="1153051"/>
            <a:ext cx="4389724" cy="307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/>
          <p:nvPr/>
        </p:nvSpPr>
        <p:spPr>
          <a:xfrm>
            <a:off x="4800175" y="2847475"/>
            <a:ext cx="12144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/>
          <p:nvPr/>
        </p:nvSpPr>
        <p:spPr>
          <a:xfrm>
            <a:off x="4800175" y="3086575"/>
            <a:ext cx="12144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4"/>
          <p:cNvSpPr/>
          <p:nvPr/>
        </p:nvSpPr>
        <p:spPr>
          <a:xfrm>
            <a:off x="7656525" y="1299250"/>
            <a:ext cx="1869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/>
          <p:nvPr/>
        </p:nvSpPr>
        <p:spPr>
          <a:xfrm>
            <a:off x="7397375" y="3745525"/>
            <a:ext cx="1386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0" y="6739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Team Mango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Homeschool Education</a:t>
            </a:r>
            <a:endParaRPr b="0" sz="2000"/>
          </a:p>
        </p:txBody>
      </p:sp>
      <p:sp>
        <p:nvSpPr>
          <p:cNvPr id="180" name="Google Shape;180;p27"/>
          <p:cNvSpPr txBox="1"/>
          <p:nvPr/>
        </p:nvSpPr>
        <p:spPr>
          <a:xfrm>
            <a:off x="2425127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Econ, HCI Coterm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248999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CS, AI Coterm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11299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Nathan M.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601238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CS, HCI Coterm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763538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Claire M.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/>
        </p:nvSpPr>
        <p:spPr>
          <a:xfrm>
            <a:off x="6871538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CS, HCI Coterm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7033838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Grace Z.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13778" l="10728" r="19517" t="20328"/>
          <a:stretch/>
        </p:blipFill>
        <p:spPr>
          <a:xfrm>
            <a:off x="4914813" y="1978475"/>
            <a:ext cx="1380775" cy="15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14374" r="10011" t="13748"/>
          <a:stretch/>
        </p:blipFill>
        <p:spPr>
          <a:xfrm>
            <a:off x="7185112" y="1978475"/>
            <a:ext cx="1380776" cy="15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5">
            <a:alphaModFix/>
          </a:blip>
          <a:srcRect b="38401" l="32812" r="43601" t="13669"/>
          <a:stretch/>
        </p:blipFill>
        <p:spPr>
          <a:xfrm>
            <a:off x="562575" y="1978475"/>
            <a:ext cx="1380751" cy="15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6">
            <a:alphaModFix/>
          </a:blip>
          <a:srcRect b="3993" l="12170" r="24706" t="0"/>
          <a:stretch/>
        </p:blipFill>
        <p:spPr>
          <a:xfrm>
            <a:off x="2738675" y="1978475"/>
            <a:ext cx="1380799" cy="1575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2587427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Christina K.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282275" y="111400"/>
            <a:ext cx="8772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2: General AI Agent</a:t>
            </a:r>
            <a:endParaRPr sz="3500"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825" y="912600"/>
            <a:ext cx="3891500" cy="38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/>
          <p:nvPr/>
        </p:nvSpPr>
        <p:spPr>
          <a:xfrm>
            <a:off x="2244625" y="4478600"/>
            <a:ext cx="225300" cy="23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6278050" y="1416013"/>
            <a:ext cx="195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“You’re providing parents with the kind of expertise they would get when sitting down with an education expert.”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P4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300" y="3057586"/>
            <a:ext cx="406475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/>
        </p:nvSpPr>
        <p:spPr>
          <a:xfrm>
            <a:off x="420250" y="1669650"/>
            <a:ext cx="806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282275" y="111400"/>
            <a:ext cx="806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2: </a:t>
            </a:r>
            <a:r>
              <a:rPr lang="en" sz="3500"/>
              <a:t>Lesson Reports List</a:t>
            </a:r>
            <a:endParaRPr sz="3500"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00" y="820213"/>
            <a:ext cx="3520699" cy="371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 rotWithShape="1">
          <a:blip r:embed="rId4">
            <a:alphaModFix/>
          </a:blip>
          <a:srcRect b="0" l="0" r="33642" t="0"/>
          <a:stretch/>
        </p:blipFill>
        <p:spPr>
          <a:xfrm>
            <a:off x="5210900" y="820225"/>
            <a:ext cx="3538640" cy="371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/>
          <p:nvPr/>
        </p:nvSpPr>
        <p:spPr>
          <a:xfrm>
            <a:off x="1469638" y="4537275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351" name="Google Shape;351;p46"/>
          <p:cNvSpPr txBox="1"/>
          <p:nvPr/>
        </p:nvSpPr>
        <p:spPr>
          <a:xfrm>
            <a:off x="6455525" y="4574100"/>
            <a:ext cx="10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420250" y="1669650"/>
            <a:ext cx="806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7"/>
          <p:cNvSpPr txBox="1"/>
          <p:nvPr>
            <p:ph type="title"/>
          </p:nvPr>
        </p:nvSpPr>
        <p:spPr>
          <a:xfrm>
            <a:off x="282275" y="111400"/>
            <a:ext cx="786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2: Tip of the Day</a:t>
            </a:r>
            <a:endParaRPr sz="3500"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674" y="713075"/>
            <a:ext cx="1871599" cy="39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272" y="713075"/>
            <a:ext cx="1837677" cy="3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/>
        </p:nvSpPr>
        <p:spPr>
          <a:xfrm>
            <a:off x="2175413" y="46558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361" name="Google Shape;361;p47"/>
          <p:cNvSpPr txBox="1"/>
          <p:nvPr/>
        </p:nvSpPr>
        <p:spPr>
          <a:xfrm>
            <a:off x="5946575" y="4650300"/>
            <a:ext cx="104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721" y="895262"/>
            <a:ext cx="1566055" cy="354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568" y="895262"/>
            <a:ext cx="1567183" cy="35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50" y="895277"/>
            <a:ext cx="1559426" cy="354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8019" y="895277"/>
            <a:ext cx="1560551" cy="35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 txBox="1"/>
          <p:nvPr/>
        </p:nvSpPr>
        <p:spPr>
          <a:xfrm>
            <a:off x="2175413" y="46558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371" name="Google Shape;371;p48"/>
          <p:cNvSpPr txBox="1"/>
          <p:nvPr/>
        </p:nvSpPr>
        <p:spPr>
          <a:xfrm>
            <a:off x="5946575" y="4650300"/>
            <a:ext cx="104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2500"/>
          </a:p>
        </p:txBody>
      </p:sp>
      <p:sp>
        <p:nvSpPr>
          <p:cNvPr id="372" name="Google Shape;372;p48"/>
          <p:cNvSpPr txBox="1"/>
          <p:nvPr>
            <p:ph type="title"/>
          </p:nvPr>
        </p:nvSpPr>
        <p:spPr>
          <a:xfrm>
            <a:off x="282275" y="111400"/>
            <a:ext cx="786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2: Tip of the Day </a:t>
            </a:r>
            <a:endParaRPr sz="3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127450" y="156725"/>
            <a:ext cx="7473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2: Lesson Recording</a:t>
            </a:r>
            <a:endParaRPr sz="3500"/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75" y="881825"/>
            <a:ext cx="1748453" cy="374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 rotWithShape="1">
          <a:blip r:embed="rId4">
            <a:alphaModFix/>
          </a:blip>
          <a:srcRect b="0" l="0" r="3437" t="0"/>
          <a:stretch/>
        </p:blipFill>
        <p:spPr>
          <a:xfrm>
            <a:off x="1567525" y="881825"/>
            <a:ext cx="1717851" cy="3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9"/>
          <p:cNvSpPr txBox="1"/>
          <p:nvPr/>
        </p:nvSpPr>
        <p:spPr>
          <a:xfrm>
            <a:off x="5691350" y="4550200"/>
            <a:ext cx="103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2500"/>
          </a:p>
        </p:txBody>
      </p:sp>
      <p:sp>
        <p:nvSpPr>
          <p:cNvPr id="381" name="Google Shape;381;p49"/>
          <p:cNvSpPr txBox="1"/>
          <p:nvPr/>
        </p:nvSpPr>
        <p:spPr>
          <a:xfrm>
            <a:off x="1741988" y="45502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25" y="1712225"/>
            <a:ext cx="91440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Applications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/>
        </p:nvSpPr>
        <p:spPr>
          <a:xfrm>
            <a:off x="420250" y="1669650"/>
            <a:ext cx="8068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speech to text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Generated lesson reports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Information sectioned by topic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Interactive</a:t>
            </a: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AI agent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Lesson-specific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1"/>
          <p:cNvSpPr txBox="1"/>
          <p:nvPr>
            <p:ph type="title"/>
          </p:nvPr>
        </p:nvSpPr>
        <p:spPr>
          <a:xfrm>
            <a:off x="282275" y="568600"/>
            <a:ext cx="7473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AI Applications</a:t>
            </a:r>
            <a:endParaRPr sz="3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25" y="1712225"/>
            <a:ext cx="91440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Questions? Feedback?</a:t>
            </a:r>
            <a:endParaRPr sz="3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2139925" y="1712225"/>
            <a:ext cx="48642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1178775" y="1712225"/>
            <a:ext cx="68703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Report</a:t>
            </a:r>
            <a:endParaRPr/>
          </a:p>
        </p:txBody>
      </p:sp>
      <p:sp>
        <p:nvSpPr>
          <p:cNvPr id="408" name="Google Shape;408;p54"/>
          <p:cNvSpPr txBox="1"/>
          <p:nvPr/>
        </p:nvSpPr>
        <p:spPr>
          <a:xfrm>
            <a:off x="1562500" y="3447950"/>
            <a:ext cx="6523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https://docs.google.com/document/d/1IskvRsZR5QBc3FDfkF3DyniksQuoG1d73ZQel29CK3I/edit</a:t>
            </a:r>
            <a:r>
              <a:rPr lang="en" sz="2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2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420250" y="1669650"/>
            <a:ext cx="8068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Initial Med-Fi Feedback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Redesign 1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Usability Study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Redesign 2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Applications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282275" y="568600"/>
            <a:ext cx="457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Overview</a:t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420250" y="1669650"/>
            <a:ext cx="8068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Report: ChatGPT output overload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Too much text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Need sequential information design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Report List Filter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○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Readability: color issue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282275" y="568600"/>
            <a:ext cx="62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Initial Med-Fi Feedback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139925" y="1712225"/>
            <a:ext cx="48642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Link to Figma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420250" y="1669650"/>
            <a:ext cx="80682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Report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Agent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AutoNum type="arabicPeriod"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Reports List Filter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282275" y="568600"/>
            <a:ext cx="457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Redesign 1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132375" y="488750"/>
            <a:ext cx="2058900" cy="11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Lesson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Reports</a:t>
            </a:r>
            <a:endParaRPr sz="3200"/>
          </a:p>
        </p:txBody>
      </p:sp>
      <p:sp>
        <p:nvSpPr>
          <p:cNvPr id="221" name="Google Shape;221;p32"/>
          <p:cNvSpPr/>
          <p:nvPr/>
        </p:nvSpPr>
        <p:spPr>
          <a:xfrm>
            <a:off x="7141800" y="213875"/>
            <a:ext cx="127800" cy="127800"/>
          </a:xfrm>
          <a:prstGeom prst="ellipse">
            <a:avLst/>
          </a:prstGeom>
          <a:noFill/>
          <a:ln cap="flat" cmpd="sng" w="9525">
            <a:solidFill>
              <a:srgbClr val="F793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2693963" y="45741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223" name="Google Shape;223;p32"/>
          <p:cNvSpPr txBox="1"/>
          <p:nvPr/>
        </p:nvSpPr>
        <p:spPr>
          <a:xfrm>
            <a:off x="6620500" y="4574100"/>
            <a:ext cx="10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313" y="494074"/>
            <a:ext cx="1850210" cy="39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738" y="494075"/>
            <a:ext cx="3744799" cy="39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420250" y="1669650"/>
            <a:ext cx="806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3"/>
          <p:cNvSpPr txBox="1"/>
          <p:nvPr>
            <p:ph type="title"/>
          </p:nvPr>
        </p:nvSpPr>
        <p:spPr>
          <a:xfrm>
            <a:off x="161400" y="139250"/>
            <a:ext cx="2244300" cy="12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AI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Agent</a:t>
            </a:r>
            <a:endParaRPr sz="3500"/>
          </a:p>
        </p:txBody>
      </p:sp>
      <p:sp>
        <p:nvSpPr>
          <p:cNvPr id="232" name="Google Shape;232;p33"/>
          <p:cNvSpPr txBox="1"/>
          <p:nvPr/>
        </p:nvSpPr>
        <p:spPr>
          <a:xfrm>
            <a:off x="2712013" y="45741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233" name="Google Shape;233;p33"/>
          <p:cNvSpPr txBox="1"/>
          <p:nvPr/>
        </p:nvSpPr>
        <p:spPr>
          <a:xfrm>
            <a:off x="6573700" y="4574100"/>
            <a:ext cx="10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97" y="510575"/>
            <a:ext cx="1868527" cy="39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 b="0" l="2675" r="3445" t="0"/>
          <a:stretch/>
        </p:blipFill>
        <p:spPr>
          <a:xfrm>
            <a:off x="5163175" y="510575"/>
            <a:ext cx="3870450" cy="39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/>
          <p:nvPr/>
        </p:nvSpPr>
        <p:spPr>
          <a:xfrm>
            <a:off x="5832800" y="3690925"/>
            <a:ext cx="434100" cy="15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33"/>
          <p:cNvCxnSpPr>
            <a:stCxn id="236" idx="3"/>
          </p:cNvCxnSpPr>
          <p:nvPr/>
        </p:nvCxnSpPr>
        <p:spPr>
          <a:xfrm flipH="1" rot="10800000">
            <a:off x="6266900" y="2743225"/>
            <a:ext cx="1032600" cy="102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47125" y="1560000"/>
            <a:ext cx="2166000" cy="10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Lesson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Reports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List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Filter</a:t>
            </a:r>
            <a:endParaRPr sz="3500"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488" y="1202925"/>
            <a:ext cx="3377975" cy="337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800" y="1969125"/>
            <a:ext cx="3262150" cy="18387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2959013" y="4574100"/>
            <a:ext cx="13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500"/>
          </a:p>
        </p:txBody>
      </p:sp>
      <p:sp>
        <p:nvSpPr>
          <p:cNvPr id="246" name="Google Shape;246;p34"/>
          <p:cNvSpPr txBox="1"/>
          <p:nvPr/>
        </p:nvSpPr>
        <p:spPr>
          <a:xfrm>
            <a:off x="6933175" y="3909325"/>
            <a:ext cx="104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fessional Company Report by Slidesgo">
  <a:themeElements>
    <a:clrScheme name="Simple Light">
      <a:dk1>
        <a:srgbClr val="FE8A2F"/>
      </a:dk1>
      <a:lt1>
        <a:srgbClr val="FFFFFF"/>
      </a:lt1>
      <a:dk2>
        <a:srgbClr val="FFFFFF"/>
      </a:dk2>
      <a:lt2>
        <a:srgbClr val="FEC67C"/>
      </a:lt2>
      <a:accent1>
        <a:srgbClr val="FE8A2F"/>
      </a:accent1>
      <a:accent2>
        <a:srgbClr val="FEC67C"/>
      </a:accent2>
      <a:accent3>
        <a:srgbClr val="FE8A2F"/>
      </a:accent3>
      <a:accent4>
        <a:srgbClr val="FEC67C"/>
      </a:accent4>
      <a:accent5>
        <a:srgbClr val="FE8A2F"/>
      </a:accent5>
      <a:accent6>
        <a:srgbClr val="FEC67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